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 Bold Italics" charset="1" panose="00000800000000000000"/>
      <p:regular r:id="rId13"/>
    </p:embeddedFont>
    <p:embeddedFont>
      <p:font typeface="Poppins" charset="1" panose="00000500000000000000"/>
      <p:regular r:id="rId14"/>
    </p:embeddedFont>
    <p:embeddedFont>
      <p:font typeface="Anton Italics" charset="1" panose="000005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Poppins Bold" charset="1" panose="00000800000000000000"/>
      <p:regular r:id="rId18"/>
    </p:embeddedFont>
    <p:embeddedFont>
      <p:font typeface="Canva Sans Bold" charset="1" panose="020B0803030501040103"/>
      <p:regular r:id="rId19"/>
    </p:embeddedFont>
    <p:embeddedFont>
      <p:font typeface="Anton" charset="1" panose="00000500000000000000"/>
      <p:regular r:id="rId20"/>
    </p:embeddedFont>
    <p:embeddedFont>
      <p:font typeface="Helios Bold" charset="1" panose="020B0704020202020204"/>
      <p:regular r:id="rId21"/>
    </p:embeddedFont>
    <p:embeddedFont>
      <p:font typeface="Lastica Bold" charset="1" panose="02000500000000000000"/>
      <p:regular r:id="rId22"/>
    </p:embeddedFont>
    <p:embeddedFont>
      <p:font typeface="Poppins Extra-Light" charset="1" panose="00000300000000000000"/>
      <p:regular r:id="rId23"/>
    </p:embeddedFont>
    <p:embeddedFont>
      <p:font typeface="Racing Sans One" charset="1" panose="02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jpeg" Type="http://schemas.openxmlformats.org/officeDocument/2006/relationships/image"/><Relationship Id="rId4" Target="../media/image40.jpeg" Type="http://schemas.openxmlformats.org/officeDocument/2006/relationships/image"/><Relationship Id="rId5" Target="../media/image4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46905" cy="10287000"/>
            <a:chOff x="0" y="0"/>
            <a:chExt cx="4417269" cy="6021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17269" cy="6021070"/>
            </a:xfrm>
            <a:custGeom>
              <a:avLst/>
              <a:gdLst/>
              <a:ahLst/>
              <a:cxnLst/>
              <a:rect r="r" b="b" t="t" l="l"/>
              <a:pathLst>
                <a:path h="6021070" w="4417269">
                  <a:moveTo>
                    <a:pt x="0" y="6021070"/>
                  </a:moveTo>
                  <a:lnTo>
                    <a:pt x="513307" y="0"/>
                  </a:lnTo>
                  <a:lnTo>
                    <a:pt x="4417269" y="0"/>
                  </a:lnTo>
                  <a:lnTo>
                    <a:pt x="3903961" y="6021070"/>
                  </a:lnTo>
                  <a:close/>
                </a:path>
              </a:pathLst>
            </a:custGeom>
            <a:blipFill>
              <a:blip r:embed="rId2"/>
              <a:stretch>
                <a:fillRect l="-71342" t="0" r="-7134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120910">
            <a:off x="-328904" y="3871529"/>
            <a:ext cx="11721247" cy="3323183"/>
          </a:xfrm>
          <a:custGeom>
            <a:avLst/>
            <a:gdLst/>
            <a:ahLst/>
            <a:cxnLst/>
            <a:rect r="r" b="b" t="t" l="l"/>
            <a:pathLst>
              <a:path h="3323183" w="11721247">
                <a:moveTo>
                  <a:pt x="0" y="0"/>
                </a:moveTo>
                <a:lnTo>
                  <a:pt x="11721247" y="0"/>
                </a:lnTo>
                <a:lnTo>
                  <a:pt x="11721247" y="3323183"/>
                </a:lnTo>
                <a:lnTo>
                  <a:pt x="0" y="332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891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68911" y="6225710"/>
            <a:ext cx="4227522" cy="781398"/>
            <a:chOff x="0" y="0"/>
            <a:chExt cx="988471" cy="1827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8471" cy="182705"/>
            </a:xfrm>
            <a:custGeom>
              <a:avLst/>
              <a:gdLst/>
              <a:ahLst/>
              <a:cxnLst/>
              <a:rect r="r" b="b" t="t" l="l"/>
              <a:pathLst>
                <a:path h="182705" w="988471">
                  <a:moveTo>
                    <a:pt x="82409" y="0"/>
                  </a:moveTo>
                  <a:lnTo>
                    <a:pt x="906062" y="0"/>
                  </a:lnTo>
                  <a:cubicBezTo>
                    <a:pt x="951575" y="0"/>
                    <a:pt x="988471" y="36896"/>
                    <a:pt x="988471" y="82409"/>
                  </a:cubicBezTo>
                  <a:lnTo>
                    <a:pt x="988471" y="100296"/>
                  </a:lnTo>
                  <a:cubicBezTo>
                    <a:pt x="988471" y="122152"/>
                    <a:pt x="979789" y="143113"/>
                    <a:pt x="964334" y="158568"/>
                  </a:cubicBezTo>
                  <a:cubicBezTo>
                    <a:pt x="948879" y="174023"/>
                    <a:pt x="927918" y="182705"/>
                    <a:pt x="906062" y="182705"/>
                  </a:cubicBezTo>
                  <a:lnTo>
                    <a:pt x="82409" y="182705"/>
                  </a:lnTo>
                  <a:cubicBezTo>
                    <a:pt x="60553" y="182705"/>
                    <a:pt x="39592" y="174023"/>
                    <a:pt x="24137" y="158568"/>
                  </a:cubicBezTo>
                  <a:cubicBezTo>
                    <a:pt x="8682" y="143113"/>
                    <a:pt x="0" y="122152"/>
                    <a:pt x="0" y="100296"/>
                  </a:cubicBezTo>
                  <a:lnTo>
                    <a:pt x="0" y="82409"/>
                  </a:lnTo>
                  <a:cubicBezTo>
                    <a:pt x="0" y="60553"/>
                    <a:pt x="8682" y="39592"/>
                    <a:pt x="24137" y="24137"/>
                  </a:cubicBezTo>
                  <a:cubicBezTo>
                    <a:pt x="39592" y="8682"/>
                    <a:pt x="60553" y="0"/>
                    <a:pt x="82409" y="0"/>
                  </a:cubicBezTo>
                  <a:close/>
                </a:path>
              </a:pathLst>
            </a:custGeom>
            <a:solidFill>
              <a:srgbClr val="FE41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88471" cy="239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96723" y="6225710"/>
            <a:ext cx="781398" cy="78139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11736609" y="6434108"/>
            <a:ext cx="301625" cy="364602"/>
          </a:xfrm>
          <a:custGeom>
            <a:avLst/>
            <a:gdLst/>
            <a:ahLst/>
            <a:cxnLst/>
            <a:rect r="r" b="b" t="t" l="l"/>
            <a:pathLst>
              <a:path h="364602" w="301625">
                <a:moveTo>
                  <a:pt x="0" y="0"/>
                </a:moveTo>
                <a:lnTo>
                  <a:pt x="301625" y="0"/>
                </a:lnTo>
                <a:lnTo>
                  <a:pt x="301625" y="364601"/>
                </a:lnTo>
                <a:lnTo>
                  <a:pt x="0" y="364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28485" y="632096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64493" y="3041056"/>
            <a:ext cx="1608258" cy="1233973"/>
          </a:xfrm>
          <a:custGeom>
            <a:avLst/>
            <a:gdLst/>
            <a:ahLst/>
            <a:cxnLst/>
            <a:rect r="r" b="b" t="t" l="l"/>
            <a:pathLst>
              <a:path h="1233973" w="1608258">
                <a:moveTo>
                  <a:pt x="0" y="0"/>
                </a:moveTo>
                <a:lnTo>
                  <a:pt x="1608259" y="0"/>
                </a:lnTo>
                <a:lnTo>
                  <a:pt x="1608259" y="1233973"/>
                </a:lnTo>
                <a:lnTo>
                  <a:pt x="0" y="1233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31263" y="9574355"/>
            <a:ext cx="1857606" cy="1425291"/>
          </a:xfrm>
          <a:custGeom>
            <a:avLst/>
            <a:gdLst/>
            <a:ahLst/>
            <a:cxnLst/>
            <a:rect r="r" b="b" t="t" l="l"/>
            <a:pathLst>
              <a:path h="1425291" w="1857606">
                <a:moveTo>
                  <a:pt x="0" y="0"/>
                </a:moveTo>
                <a:lnTo>
                  <a:pt x="1857606" y="0"/>
                </a:lnTo>
                <a:lnTo>
                  <a:pt x="1857606" y="1425290"/>
                </a:lnTo>
                <a:lnTo>
                  <a:pt x="0" y="1425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87421" y="1028700"/>
            <a:ext cx="1815021" cy="1502426"/>
          </a:xfrm>
          <a:custGeom>
            <a:avLst/>
            <a:gdLst/>
            <a:ahLst/>
            <a:cxnLst/>
            <a:rect r="r" b="b" t="t" l="l"/>
            <a:pathLst>
              <a:path h="1502426" w="1815021">
                <a:moveTo>
                  <a:pt x="0" y="0"/>
                </a:moveTo>
                <a:lnTo>
                  <a:pt x="1815021" y="0"/>
                </a:lnTo>
                <a:lnTo>
                  <a:pt x="1815021" y="1502426"/>
                </a:lnTo>
                <a:lnTo>
                  <a:pt x="0" y="15024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411739" y="3048994"/>
            <a:ext cx="8255256" cy="186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4"/>
              </a:lnSpc>
              <a:spcBef>
                <a:spcPct val="0"/>
              </a:spcBef>
            </a:pPr>
            <a:r>
              <a:rPr lang="en-US" b="true" sz="10281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CAR SAFETY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88869" y="4933950"/>
            <a:ext cx="15182424" cy="751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5"/>
              </a:lnSpc>
            </a:pPr>
            <a:r>
              <a:rPr lang="en-US" sz="35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Safety on the road, peace of mind for life.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78097" y="6341771"/>
            <a:ext cx="267803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Let’s GO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830308" y="1998027"/>
            <a:ext cx="6073622" cy="6290946"/>
          </a:xfrm>
          <a:custGeom>
            <a:avLst/>
            <a:gdLst/>
            <a:ahLst/>
            <a:cxnLst/>
            <a:rect r="r" b="b" t="t" l="l"/>
            <a:pathLst>
              <a:path h="6290946" w="6073622">
                <a:moveTo>
                  <a:pt x="6073622" y="0"/>
                </a:moveTo>
                <a:lnTo>
                  <a:pt x="0" y="0"/>
                </a:lnTo>
                <a:lnTo>
                  <a:pt x="0" y="6290946"/>
                </a:lnTo>
                <a:lnTo>
                  <a:pt x="6073622" y="6290946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71529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96559" t="0" r="-62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true" rot="5400000">
            <a:off x="-1564967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8172" y="9363456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42812" y="531565"/>
            <a:ext cx="9420186" cy="415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330"/>
              </a:lnSpc>
            </a:pPr>
            <a:r>
              <a:rPr lang="en-US" sz="14200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WHAT IS</a:t>
            </a:r>
          </a:p>
          <a:p>
            <a:pPr algn="r">
              <a:lnSpc>
                <a:spcPts val="16330"/>
              </a:lnSpc>
            </a:pPr>
            <a:r>
              <a:rPr lang="en-US" sz="14200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THE 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79400" y="4843401"/>
            <a:ext cx="10816488" cy="484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6"/>
              </a:lnSpc>
            </a:pPr>
            <a:r>
              <a:rPr lang="en-US" sz="27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main problem is reduced visibility on roads due to natural phenomena like fog </a:t>
            </a:r>
          </a:p>
          <a:p>
            <a:pPr algn="just">
              <a:lnSpc>
                <a:spcPts val="3836"/>
              </a:lnSpc>
            </a:pPr>
            <a:r>
              <a:rPr lang="en-US" b="true" sz="2740" u="sng">
                <a:solidFill>
                  <a:srgbClr val="5CE1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Fog and Low Visibility</a:t>
            </a:r>
            <a:r>
              <a:rPr lang="en-US" b="true" sz="274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27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Thick fog significantly reduces visibility, making it difficult for drivers to see other vehicles, road signs, and obstacles.</a:t>
            </a:r>
          </a:p>
          <a:p>
            <a:pPr algn="just">
              <a:lnSpc>
                <a:spcPts val="3836"/>
              </a:lnSpc>
            </a:pPr>
            <a:r>
              <a:rPr lang="en-US" b="true" sz="2740" u="sng">
                <a:solidFill>
                  <a:srgbClr val="5CE1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Delayed Reaction Times </a:t>
            </a:r>
            <a:r>
              <a:rPr lang="en-US" sz="2740" b="true">
                <a:solidFill>
                  <a:srgbClr val="5CE1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</a:t>
            </a:r>
            <a:r>
              <a:rPr lang="en-US" sz="27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visibility is impaired, drivers have less time to react to sudden changes, such as another car braking or an obstacle on the road</a:t>
            </a:r>
          </a:p>
          <a:p>
            <a:pPr algn="just">
              <a:lnSpc>
                <a:spcPts val="3836"/>
              </a:lnSpc>
            </a:pPr>
          </a:p>
          <a:p>
            <a:pPr algn="just">
              <a:lnSpc>
                <a:spcPts val="383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227719" y="4320948"/>
            <a:ext cx="3696922" cy="7443467"/>
            <a:chOff x="0" y="0"/>
            <a:chExt cx="9461500" cy="190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2"/>
              <a:stretch>
                <a:fillRect l="-20948" t="0" r="-20948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1075423" y="-485676"/>
            <a:ext cx="3696922" cy="7443467"/>
            <a:chOff x="0" y="0"/>
            <a:chExt cx="9461500" cy="190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4"/>
              <a:stretch>
                <a:fillRect l="-139313" t="0" r="-13931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020016" y="6573343"/>
            <a:ext cx="550755" cy="55075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41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28600"/>
              <a:ext cx="812800" cy="10414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13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26047" y="5177613"/>
            <a:ext cx="550755" cy="5507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41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28600"/>
              <a:ext cx="812800" cy="10414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13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85696" y="5177613"/>
            <a:ext cx="550755" cy="55075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41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28600"/>
              <a:ext cx="812800" cy="10414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13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85696" y="6573343"/>
            <a:ext cx="550755" cy="55075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41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28600"/>
              <a:ext cx="812800" cy="10414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13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942664" y="9531173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900343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085065" y="5253100"/>
            <a:ext cx="420657" cy="399783"/>
          </a:xfrm>
          <a:custGeom>
            <a:avLst/>
            <a:gdLst/>
            <a:ahLst/>
            <a:cxnLst/>
            <a:rect r="r" b="b" t="t" l="l"/>
            <a:pathLst>
              <a:path h="399783" w="420657">
                <a:moveTo>
                  <a:pt x="0" y="0"/>
                </a:moveTo>
                <a:lnTo>
                  <a:pt x="420657" y="0"/>
                </a:lnTo>
                <a:lnTo>
                  <a:pt x="420657" y="399782"/>
                </a:lnTo>
                <a:lnTo>
                  <a:pt x="0" y="399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089242" y="628625"/>
            <a:ext cx="11706845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OUR PLANS TO INCREASE SAFETY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31726" y="5319507"/>
            <a:ext cx="4365803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000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Saving More severe Accidents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03200" y="6667746"/>
            <a:ext cx="353959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Helps in improving roads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03200" y="5319507"/>
            <a:ext cx="244643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Saving People Life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79351" y="6544768"/>
            <a:ext cx="399572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000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Help the  authorization to take action fast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72752" y="2823427"/>
            <a:ext cx="1154008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Stay Connected and Secure : Advanced vehicle-to-vehicle communication for accident alerts in the cases of foggy conditions and low visibility , Safeguarding a 5 km zone using Radio Signals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2750745" y="5253100"/>
            <a:ext cx="420657" cy="399783"/>
          </a:xfrm>
          <a:custGeom>
            <a:avLst/>
            <a:gdLst/>
            <a:ahLst/>
            <a:cxnLst/>
            <a:rect r="r" b="b" t="t" l="l"/>
            <a:pathLst>
              <a:path h="399783" w="420657">
                <a:moveTo>
                  <a:pt x="0" y="0"/>
                </a:moveTo>
                <a:lnTo>
                  <a:pt x="420657" y="0"/>
                </a:lnTo>
                <a:lnTo>
                  <a:pt x="420657" y="399782"/>
                </a:lnTo>
                <a:lnTo>
                  <a:pt x="0" y="399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091097" y="6648830"/>
            <a:ext cx="420657" cy="399783"/>
          </a:xfrm>
          <a:custGeom>
            <a:avLst/>
            <a:gdLst/>
            <a:ahLst/>
            <a:cxnLst/>
            <a:rect r="r" b="b" t="t" l="l"/>
            <a:pathLst>
              <a:path h="399783" w="420657">
                <a:moveTo>
                  <a:pt x="0" y="0"/>
                </a:moveTo>
                <a:lnTo>
                  <a:pt x="420656" y="0"/>
                </a:lnTo>
                <a:lnTo>
                  <a:pt x="420656" y="399782"/>
                </a:lnTo>
                <a:lnTo>
                  <a:pt x="0" y="399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750745" y="6648830"/>
            <a:ext cx="420657" cy="399783"/>
          </a:xfrm>
          <a:custGeom>
            <a:avLst/>
            <a:gdLst/>
            <a:ahLst/>
            <a:cxnLst/>
            <a:rect r="r" b="b" t="t" l="l"/>
            <a:pathLst>
              <a:path h="399783" w="420657">
                <a:moveTo>
                  <a:pt x="0" y="0"/>
                </a:moveTo>
                <a:lnTo>
                  <a:pt x="420657" y="0"/>
                </a:lnTo>
                <a:lnTo>
                  <a:pt x="420657" y="399782"/>
                </a:lnTo>
                <a:lnTo>
                  <a:pt x="0" y="399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92580" y="6321362"/>
            <a:ext cx="8795420" cy="3155357"/>
          </a:xfrm>
          <a:custGeom>
            <a:avLst/>
            <a:gdLst/>
            <a:ahLst/>
            <a:cxnLst/>
            <a:rect r="r" b="b" t="t" l="l"/>
            <a:pathLst>
              <a:path h="3155357" w="8795420">
                <a:moveTo>
                  <a:pt x="0" y="0"/>
                </a:moveTo>
                <a:lnTo>
                  <a:pt x="8795420" y="0"/>
                </a:lnTo>
                <a:lnTo>
                  <a:pt x="8795420" y="3155357"/>
                </a:lnTo>
                <a:lnTo>
                  <a:pt x="0" y="315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4530" y="2542679"/>
            <a:ext cx="8748363" cy="3419152"/>
          </a:xfrm>
          <a:custGeom>
            <a:avLst/>
            <a:gdLst/>
            <a:ahLst/>
            <a:cxnLst/>
            <a:rect r="r" b="b" t="t" l="l"/>
            <a:pathLst>
              <a:path h="3419152" w="8748363">
                <a:moveTo>
                  <a:pt x="0" y="0"/>
                </a:moveTo>
                <a:lnTo>
                  <a:pt x="8748364" y="0"/>
                </a:lnTo>
                <a:lnTo>
                  <a:pt x="8748364" y="3419152"/>
                </a:lnTo>
                <a:lnTo>
                  <a:pt x="0" y="3419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68822"/>
            <a:ext cx="11070238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OUR STRATEGY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9190" y="3633669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5542" y="2523629"/>
            <a:ext cx="5884176" cy="7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2"/>
              </a:lnSpc>
            </a:pPr>
            <a:r>
              <a:rPr lang="en-US" b="true" sz="2319" spc="-127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RESEARCH &amp; ANALYSIS: STUDY ACCIDENT CAUSES AND EXISTING ALERT SYSTEMS.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637481">
            <a:off x="-1168333" y="7407157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3"/>
                </a:lnTo>
                <a:lnTo>
                  <a:pt x="0" y="30725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9190" y="7471886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5542" y="3731917"/>
            <a:ext cx="8258245" cy="7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2"/>
              </a:lnSpc>
            </a:pPr>
            <a:r>
              <a:rPr lang="en-US" b="true" sz="2319" spc="-127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TECHNOLOGY STACK: SELECT SENSORS, COMMUNICATION PROTOCOLS, AND DEVELOPMENT PLATFORMS.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13391">
            <a:off x="10002056" y="-1440785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3"/>
                </a:lnTo>
                <a:lnTo>
                  <a:pt x="0" y="30725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13391">
            <a:off x="10396270" y="-507551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2" y="0"/>
                </a:lnTo>
                <a:lnTo>
                  <a:pt x="3072502" y="3072502"/>
                </a:lnTo>
                <a:lnTo>
                  <a:pt x="0" y="3072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637481">
            <a:off x="-857918" y="8632099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2"/>
                </a:lnTo>
                <a:lnTo>
                  <a:pt x="0" y="3072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99190" y="2321447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9190" y="5048250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9190" y="6204064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8543" y="5146499"/>
            <a:ext cx="8258245" cy="7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2"/>
              </a:lnSpc>
            </a:pPr>
            <a:r>
              <a:rPr lang="en-US" b="true" sz="2319" spc="-127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DEVELOPMENT: BUILD THE DETECTION AND ALERT SYSTEM, INCLUDING IN THE CAR ITSELF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5542" y="6302312"/>
            <a:ext cx="8258245" cy="7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2"/>
              </a:lnSpc>
            </a:pPr>
            <a:r>
              <a:rPr lang="en-US" b="true" sz="2319" spc="-127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TESTING: CONDUCT SIMULATIONS AND FIELD TESTS, REFINE BASED ON FEEDBACK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88543" y="7592183"/>
            <a:ext cx="7704037" cy="7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2"/>
              </a:lnSpc>
            </a:pPr>
            <a:r>
              <a:rPr lang="en-US" b="true" sz="2319" spc="-127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DEPLOYMENT: ROLL OUT IN HIGH-RISK AREAS, MONITOR AND OPTIMIZE PERFORMANCE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50588" y="2370032"/>
            <a:ext cx="3780832" cy="3780832"/>
          </a:xfrm>
          <a:custGeom>
            <a:avLst/>
            <a:gdLst/>
            <a:ahLst/>
            <a:cxnLst/>
            <a:rect r="r" b="b" t="t" l="l"/>
            <a:pathLst>
              <a:path h="3780832" w="3780832">
                <a:moveTo>
                  <a:pt x="0" y="0"/>
                </a:moveTo>
                <a:lnTo>
                  <a:pt x="3780831" y="0"/>
                </a:lnTo>
                <a:lnTo>
                  <a:pt x="3780831" y="3780832"/>
                </a:lnTo>
                <a:lnTo>
                  <a:pt x="0" y="3780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12669">
            <a:off x="8537403" y="5335832"/>
            <a:ext cx="3030299" cy="3030299"/>
          </a:xfrm>
          <a:custGeom>
            <a:avLst/>
            <a:gdLst/>
            <a:ahLst/>
            <a:cxnLst/>
            <a:rect r="r" b="b" t="t" l="l"/>
            <a:pathLst>
              <a:path h="3030299" w="3030299">
                <a:moveTo>
                  <a:pt x="0" y="0"/>
                </a:moveTo>
                <a:lnTo>
                  <a:pt x="3030299" y="0"/>
                </a:lnTo>
                <a:lnTo>
                  <a:pt x="3030299" y="3030299"/>
                </a:lnTo>
                <a:lnTo>
                  <a:pt x="0" y="3030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21602" y="6150864"/>
            <a:ext cx="2455368" cy="2455368"/>
          </a:xfrm>
          <a:custGeom>
            <a:avLst/>
            <a:gdLst/>
            <a:ahLst/>
            <a:cxnLst/>
            <a:rect r="r" b="b" t="t" l="l"/>
            <a:pathLst>
              <a:path h="2455368" w="2455368">
                <a:moveTo>
                  <a:pt x="0" y="0"/>
                </a:moveTo>
                <a:lnTo>
                  <a:pt x="2455368" y="0"/>
                </a:lnTo>
                <a:lnTo>
                  <a:pt x="2455368" y="2455368"/>
                </a:lnTo>
                <a:lnTo>
                  <a:pt x="0" y="245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015330" y="1548477"/>
            <a:ext cx="674907" cy="67490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Lastica Bold"/>
                  <a:ea typeface="Lastica Bold"/>
                  <a:cs typeface="Lastica Bold"/>
                  <a:sym typeface="Lastica Bold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15330" y="4309180"/>
            <a:ext cx="674907" cy="6749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Lastica Bold"/>
                  <a:ea typeface="Lastica Bold"/>
                  <a:cs typeface="Lastica Bold"/>
                  <a:sym typeface="Lastica Bold"/>
                </a:rPr>
                <a:t>02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15330" y="7076044"/>
            <a:ext cx="674907" cy="6749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3B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Lastica Bold"/>
                  <a:ea typeface="Lastica Bold"/>
                  <a:cs typeface="Lastica Bold"/>
                  <a:sym typeface="Lastica Bold"/>
                </a:rPr>
                <a:t>03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209311" y="2102922"/>
            <a:ext cx="3960750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This involves the people who were directly affected due to such accidents and suffered injuries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09311" y="5086350"/>
            <a:ext cx="3977796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Damage caused due to such accidents also play a role in the impact of such cases and affect the people involved ie: the owners of the vehicles and goods being transported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09311" y="7693801"/>
            <a:ext cx="4011889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People will find road travel and transport safer. The damages will be reduced and people will be saved 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09311" y="1500852"/>
            <a:ext cx="359971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PRIMARY AFFECTED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9114" y="8479827"/>
            <a:ext cx="373626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DEATHS DUE TO FOG RELATED ROAD ACCIDENTS BETWEEN 2001-21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09311" y="4324866"/>
            <a:ext cx="31735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SECONDARY CONCERNS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09311" y="7091730"/>
            <a:ext cx="31735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IN A BROADER 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9114" y="1312154"/>
            <a:ext cx="594855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BD59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STATISTICS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9114" y="7244663"/>
            <a:ext cx="286320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BD59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+8.4K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17646" y="3959023"/>
            <a:ext cx="1246716" cy="54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1"/>
              </a:lnSpc>
            </a:pPr>
            <a:r>
              <a:rPr lang="en-US" sz="3265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74%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29195" y="6530343"/>
            <a:ext cx="1246716" cy="54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1"/>
              </a:lnSpc>
            </a:pPr>
            <a:r>
              <a:rPr lang="en-US" sz="3265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30%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44979" y="7077122"/>
            <a:ext cx="1246716" cy="54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1"/>
              </a:lnSpc>
            </a:pPr>
            <a:r>
              <a:rPr lang="en-US" sz="3265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2.2%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9114" y="3221054"/>
            <a:ext cx="3736263" cy="423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Low visibility in road travel caused due to fog and pollution has resulted in multiple accidents across the glob and has contributed significantly in the in the total road accidents . This is something that has affected multiple lives and also resulted in fatalities . Taking USA statistics on fog related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road accidents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5422646">
            <a:off x="8466670" y="327862"/>
            <a:ext cx="771679" cy="2187749"/>
          </a:xfrm>
          <a:custGeom>
            <a:avLst/>
            <a:gdLst/>
            <a:ahLst/>
            <a:cxnLst/>
            <a:rect r="r" b="b" t="t" l="l"/>
            <a:pathLst>
              <a:path h="2187749" w="771679">
                <a:moveTo>
                  <a:pt x="0" y="0"/>
                </a:moveTo>
                <a:lnTo>
                  <a:pt x="771679" y="0"/>
                </a:lnTo>
                <a:lnTo>
                  <a:pt x="771679" y="2187750"/>
                </a:lnTo>
                <a:lnTo>
                  <a:pt x="0" y="2187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8890" y="1692986"/>
            <a:ext cx="19865780" cy="8629139"/>
            <a:chOff x="0" y="0"/>
            <a:chExt cx="5232139" cy="2272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2140" cy="2272695"/>
            </a:xfrm>
            <a:custGeom>
              <a:avLst/>
              <a:gdLst/>
              <a:ahLst/>
              <a:cxnLst/>
              <a:rect r="r" b="b" t="t" l="l"/>
              <a:pathLst>
                <a:path h="2272695" w="5232140">
                  <a:moveTo>
                    <a:pt x="0" y="0"/>
                  </a:moveTo>
                  <a:lnTo>
                    <a:pt x="5232140" y="0"/>
                  </a:lnTo>
                  <a:lnTo>
                    <a:pt x="5232140" y="2272695"/>
                  </a:lnTo>
                  <a:lnTo>
                    <a:pt x="0" y="227269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232139" cy="228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947460"/>
            <a:ext cx="3516573" cy="35165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01" t="0" r="-1201" b="0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266709" y="3947460"/>
            <a:ext cx="3516573" cy="351657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458" r="0" b="-25899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504718" y="3947460"/>
            <a:ext cx="3516573" cy="35165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429" r="0" b="-5429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3742727" y="3947460"/>
            <a:ext cx="3516573" cy="35165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6222" r="0" b="-3162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6888990" y="1521536"/>
            <a:ext cx="940395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OUR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30014" y="1521536"/>
            <a:ext cx="4706535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9000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634855"/>
            <a:ext cx="3600827" cy="534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28"/>
              </a:lnSpc>
              <a:spcBef>
                <a:spcPct val="0"/>
              </a:spcBef>
            </a:pPr>
            <a:r>
              <a:rPr lang="en-US" b="true" sz="3200" spc="-176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ROHAN GOWDA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73081" y="7634855"/>
            <a:ext cx="2879391" cy="534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28"/>
              </a:lnSpc>
              <a:spcBef>
                <a:spcPct val="0"/>
              </a:spcBef>
            </a:pPr>
            <a:r>
              <a:rPr lang="en-US" b="true" sz="3200" spc="-176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RACHIT YADAV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94200" y="7644380"/>
            <a:ext cx="6123202" cy="47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612"/>
              </a:lnSpc>
              <a:spcBef>
                <a:spcPct val="0"/>
              </a:spcBef>
            </a:pPr>
            <a:r>
              <a:rPr lang="en-US" b="true" sz="2800" spc="-154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SHARANPRAKASH R KASBAG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71454" y="7634855"/>
            <a:ext cx="3751556" cy="534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28"/>
              </a:lnSpc>
              <a:spcBef>
                <a:spcPct val="0"/>
              </a:spcBef>
            </a:pPr>
            <a:r>
              <a:rPr lang="en-US" b="true" sz="3200" spc="-176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SUSHANT SHARMA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05913" y="0"/>
            <a:ext cx="10592991" cy="10287000"/>
            <a:chOff x="0" y="0"/>
            <a:chExt cx="653888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3888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538883">
                  <a:moveTo>
                    <a:pt x="6538883" y="0"/>
                  </a:moveTo>
                  <a:lnTo>
                    <a:pt x="4185919" y="6350000"/>
                  </a:lnTo>
                  <a:lnTo>
                    <a:pt x="0" y="6350000"/>
                  </a:lnTo>
                  <a:lnTo>
                    <a:pt x="2325575" y="0"/>
                  </a:lnTo>
                  <a:lnTo>
                    <a:pt x="6538883" y="0"/>
                  </a:lnTo>
                  <a:close/>
                </a:path>
              </a:pathLst>
            </a:custGeom>
            <a:blipFill>
              <a:blip r:embed="rId2"/>
              <a:stretch>
                <a:fillRect l="-22833" t="0" r="-2283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6233" y="2633819"/>
            <a:ext cx="8827653" cy="186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4"/>
              </a:lnSpc>
              <a:spcBef>
                <a:spcPct val="0"/>
              </a:spcBef>
            </a:pPr>
            <a:r>
              <a:rPr lang="en-US" b="true" sz="10281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05445" y="5143500"/>
            <a:ext cx="4227522" cy="781398"/>
            <a:chOff x="0" y="0"/>
            <a:chExt cx="988471" cy="1827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8471" cy="182705"/>
            </a:xfrm>
            <a:custGeom>
              <a:avLst/>
              <a:gdLst/>
              <a:ahLst/>
              <a:cxnLst/>
              <a:rect r="r" b="b" t="t" l="l"/>
              <a:pathLst>
                <a:path h="182705" w="988471">
                  <a:moveTo>
                    <a:pt x="82409" y="0"/>
                  </a:moveTo>
                  <a:lnTo>
                    <a:pt x="906062" y="0"/>
                  </a:lnTo>
                  <a:cubicBezTo>
                    <a:pt x="951575" y="0"/>
                    <a:pt x="988471" y="36896"/>
                    <a:pt x="988471" y="82409"/>
                  </a:cubicBezTo>
                  <a:lnTo>
                    <a:pt x="988471" y="100296"/>
                  </a:lnTo>
                  <a:cubicBezTo>
                    <a:pt x="988471" y="122152"/>
                    <a:pt x="979789" y="143113"/>
                    <a:pt x="964334" y="158568"/>
                  </a:cubicBezTo>
                  <a:cubicBezTo>
                    <a:pt x="948879" y="174023"/>
                    <a:pt x="927918" y="182705"/>
                    <a:pt x="906062" y="182705"/>
                  </a:cubicBezTo>
                  <a:lnTo>
                    <a:pt x="82409" y="182705"/>
                  </a:lnTo>
                  <a:cubicBezTo>
                    <a:pt x="60553" y="182705"/>
                    <a:pt x="39592" y="174023"/>
                    <a:pt x="24137" y="158568"/>
                  </a:cubicBezTo>
                  <a:cubicBezTo>
                    <a:pt x="8682" y="143113"/>
                    <a:pt x="0" y="122152"/>
                    <a:pt x="0" y="100296"/>
                  </a:cubicBezTo>
                  <a:lnTo>
                    <a:pt x="0" y="82409"/>
                  </a:lnTo>
                  <a:cubicBezTo>
                    <a:pt x="0" y="60553"/>
                    <a:pt x="8682" y="39592"/>
                    <a:pt x="24137" y="24137"/>
                  </a:cubicBezTo>
                  <a:cubicBezTo>
                    <a:pt x="39592" y="8682"/>
                    <a:pt x="60553" y="0"/>
                    <a:pt x="82409" y="0"/>
                  </a:cubicBezTo>
                  <a:close/>
                </a:path>
              </a:pathLst>
            </a:custGeom>
            <a:solidFill>
              <a:srgbClr val="FE41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88471" cy="239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33256" y="5143500"/>
            <a:ext cx="781398" cy="78139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4973143" y="5351898"/>
            <a:ext cx="301625" cy="364602"/>
          </a:xfrm>
          <a:custGeom>
            <a:avLst/>
            <a:gdLst/>
            <a:ahLst/>
            <a:cxnLst/>
            <a:rect r="r" b="b" t="t" l="l"/>
            <a:pathLst>
              <a:path h="364602" w="301625">
                <a:moveTo>
                  <a:pt x="0" y="0"/>
                </a:moveTo>
                <a:lnTo>
                  <a:pt x="301625" y="0"/>
                </a:lnTo>
                <a:lnTo>
                  <a:pt x="301625" y="364602"/>
                </a:lnTo>
                <a:lnTo>
                  <a:pt x="0" y="364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14631" y="5259561"/>
            <a:ext cx="267803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 of Slide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6685254">
            <a:off x="5237960" y="3673350"/>
            <a:ext cx="13508455" cy="3829888"/>
          </a:xfrm>
          <a:custGeom>
            <a:avLst/>
            <a:gdLst/>
            <a:ahLst/>
            <a:cxnLst/>
            <a:rect r="r" b="b" t="t" l="l"/>
            <a:pathLst>
              <a:path h="3829888" w="13508455">
                <a:moveTo>
                  <a:pt x="0" y="0"/>
                </a:moveTo>
                <a:lnTo>
                  <a:pt x="13508455" y="0"/>
                </a:lnTo>
                <a:lnTo>
                  <a:pt x="13508455" y="3829888"/>
                </a:lnTo>
                <a:lnTo>
                  <a:pt x="0" y="3829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24358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42767" y="-90356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DAGXpZrQ48w</dc:identifier>
  <dcterms:modified xsi:type="dcterms:W3CDTF">2011-08-01T06:04:30Z</dcterms:modified>
  <cp:revision>1</cp:revision>
  <dc:title>Car Safety</dc:title>
</cp:coreProperties>
</file>